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68" r:id="rId1"/>
  </p:sldMasterIdLst>
  <p:sldIdLst>
    <p:sldId id="256" r:id="rId2"/>
    <p:sldId id="258" r:id="rId3"/>
    <p:sldId id="261" r:id="rId4"/>
    <p:sldId id="262" r:id="rId5"/>
    <p:sldId id="263" r:id="rId6"/>
    <p:sldId id="257" r:id="rId7"/>
    <p:sldId id="264" r:id="rId8"/>
    <p:sldId id="265" r:id="rId9"/>
    <p:sldId id="266" r:id="rId10"/>
    <p:sldId id="267" r:id="rId11"/>
    <p:sldId id="268" r:id="rId12"/>
    <p:sldId id="269" r:id="rId13"/>
    <p:sldId id="270" r:id="rId14"/>
    <p:sldId id="271" r:id="rId15"/>
    <p:sldId id="272" r:id="rId16"/>
    <p:sldId id="273" r:id="rId17"/>
    <p:sldId id="259" r:id="rId18"/>
    <p:sldId id="260"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120" autoAdjust="0"/>
    <p:restoredTop sz="94660"/>
  </p:normalViewPr>
  <p:slideViewPr>
    <p:cSldViewPr snapToGrid="0" snapToObjects="1">
      <p:cViewPr varScale="1">
        <p:scale>
          <a:sx n="82" d="100"/>
          <a:sy n="82" d="100"/>
        </p:scale>
        <p:origin x="-11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75CF56A8-3E67-B54E-A8EB-45D54A8B2454}" type="datetimeFigureOut">
              <a:rPr lang="en-US" smtClean="0"/>
              <a:pPr/>
              <a:t>11/26/10</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7BC41667-7291-42E8-B00B-345BA584089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75CF56A8-3E67-B54E-A8EB-45D54A8B2454}" type="datetimeFigureOut">
              <a:rPr lang="en-US" smtClean="0"/>
              <a:pPr/>
              <a:t>11/26/10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A7B24-2B2C-C449-B647-8AE9CE3DA29D}"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5CF56A8-3E67-B54E-A8EB-45D54A8B2454}" type="datetimeFigureOut">
              <a:rPr lang="en-US" smtClean="0"/>
              <a:pPr/>
              <a:t>11/26/10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A7B24-2B2C-C449-B647-8AE9CE3DA29D}"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5CF56A8-3E67-B54E-A8EB-45D54A8B2454}" type="datetimeFigureOut">
              <a:rPr lang="en-US" smtClean="0"/>
              <a:pPr/>
              <a:t>11/26/10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8A7B24-2B2C-C449-B647-8AE9CE3DA29D}"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CF56A8-3E67-B54E-A8EB-45D54A8B2454}" type="datetimeFigureOut">
              <a:rPr lang="en-US" smtClean="0"/>
              <a:pPr/>
              <a:t>11/26/10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8A7B24-2B2C-C449-B647-8AE9CE3DA29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CF56A8-3E67-B54E-A8EB-45D54A8B2454}" type="datetimeFigureOut">
              <a:rPr lang="en-US" smtClean="0"/>
              <a:pPr/>
              <a:t>11/26/10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A7B24-2B2C-C449-B647-8AE9CE3DA29D}"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CF56A8-3E67-B54E-A8EB-45D54A8B2454}" type="datetimeFigureOut">
              <a:rPr lang="en-US" smtClean="0"/>
              <a:pPr/>
              <a:t>11/26/10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A7B24-2B2C-C449-B647-8AE9CE3DA29D}"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CF56A8-3E67-B54E-A8EB-45D54A8B2454}" type="datetimeFigureOut">
              <a:rPr lang="en-US" smtClean="0"/>
              <a:pPr/>
              <a:t>11/26/10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A7B24-2B2C-C449-B647-8AE9CE3DA29D}"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CF56A8-3E67-B54E-A8EB-45D54A8B2454}" type="datetimeFigureOut">
              <a:rPr lang="en-US" smtClean="0"/>
              <a:pPr/>
              <a:t>11/26/10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A7B24-2B2C-C449-B647-8AE9CE3DA29D}"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CF56A8-3E67-B54E-A8EB-45D54A8B2454}" type="datetimeFigureOut">
              <a:rPr lang="en-US" smtClean="0"/>
              <a:pPr/>
              <a:t>11/26/10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A7B24-2B2C-C449-B647-8AE9CE3DA29D}"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5CF56A8-3E67-B54E-A8EB-45D54A8B2454}" type="datetimeFigureOut">
              <a:rPr lang="en-US" smtClean="0"/>
              <a:pPr/>
              <a:t>11/26/10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8A7B24-2B2C-C449-B647-8AE9CE3DA2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5CF56A8-3E67-B54E-A8EB-45D54A8B2454}" type="datetimeFigureOut">
              <a:rPr lang="en-US" smtClean="0"/>
              <a:pPr/>
              <a:t>11/26/10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8A7B24-2B2C-C449-B647-8AE9CE3DA29D}"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5CF56A8-3E67-B54E-A8EB-45D54A8B2454}" type="datetimeFigureOut">
              <a:rPr lang="en-US" smtClean="0"/>
              <a:pPr/>
              <a:t>11/26/10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8A7B24-2B2C-C449-B647-8AE9CE3DA2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5CF56A8-3E67-B54E-A8EB-45D54A8B2454}" type="datetimeFigureOut">
              <a:rPr lang="en-US" smtClean="0"/>
              <a:pPr/>
              <a:t>11/26/10</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A38A7B24-2B2C-C449-B647-8AE9CE3DA29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75CF56A8-3E67-B54E-A8EB-45D54A8B2454}" type="datetimeFigureOut">
              <a:rPr lang="en-US" smtClean="0"/>
              <a:pPr/>
              <a:t>11/26/10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9619C8-A375-448C-891B-9999C6BE8E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CF56A8-3E67-B54E-A8EB-45D54A8B2454}" type="datetimeFigureOut">
              <a:rPr lang="en-US" smtClean="0"/>
              <a:pPr/>
              <a:t>11/26/10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8A7B24-2B2C-C449-B647-8AE9CE3DA29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CF56A8-3E67-B54E-A8EB-45D54A8B2454}" type="datetimeFigureOut">
              <a:rPr lang="en-US" smtClean="0"/>
              <a:pPr/>
              <a:t>11/26/10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A7B24-2B2C-C449-B647-8AE9CE3DA2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5CF56A8-3E67-B54E-A8EB-45D54A8B2454}" type="datetimeFigureOut">
              <a:rPr lang="en-US" smtClean="0"/>
              <a:pPr/>
              <a:t>11/26/10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A7B24-2B2C-C449-B647-8AE9CE3DA2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5CF56A8-3E67-B54E-A8EB-45D54A8B2454}" type="datetimeFigureOut">
              <a:rPr lang="en-US" smtClean="0"/>
              <a:pPr/>
              <a:t>11/26/10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8A7B24-2B2C-C449-B647-8AE9CE3DA29D}"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5CF56A8-3E67-B54E-A8EB-45D54A8B2454}" type="datetimeFigureOut">
              <a:rPr lang="en-US" smtClean="0"/>
              <a:pPr/>
              <a:t>11/26/10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A7B24-2B2C-C449-B647-8AE9CE3DA29D}"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75CF56A8-3E67-B54E-A8EB-45D54A8B2454}" type="datetimeFigureOut">
              <a:rPr lang="en-US" smtClean="0"/>
              <a:pPr/>
              <a:t>11/26/10</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A38A7B24-2B2C-C449-B647-8AE9CE3DA2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 id="2147483786" r:id="rId18"/>
    <p:sldLayoutId id="2147483787" r:id="rId19"/>
    <p:sldLayoutId id="2147483788"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washington.edu/doit/Faculty/Strategies/Universal/" TargetMode="External"/><Relationship Id="rId4" Type="http://schemas.openxmlformats.org/officeDocument/2006/relationships/hyperlink" Target="http://www.cast.org/" TargetMode="External"/><Relationship Id="rId1" Type="http://schemas.openxmlformats.org/officeDocument/2006/relationships/slideLayout" Target="../slideLayouts/slideLayout2.xml"/><Relationship Id="rId2" Type="http://schemas.openxmlformats.org/officeDocument/2006/relationships/hyperlink" Target="http://www.youtube.com/watch?v=NIpGfpIDqhI"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knowledge.allianz.com/en/media/galleries/barrier_free_living.html" TargetMode="External"/><Relationship Id="rId3" Type="http://schemas.openxmlformats.org/officeDocument/2006/relationships/hyperlink" Target="http://accessibility-fail.dreamwidth.org/1101.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4.xml.rels><?xml version="1.0" encoding="UTF-8" standalone="yes"?>
<Relationships xmlns="http://schemas.openxmlformats.org/package/2006/relationships"><Relationship Id="rId1" Type="http://schemas.openxmlformats.org/officeDocument/2006/relationships/video" Target="file://localhost/Users/valgerdes/Desktop/Universal%20Design%20Award%202009%20%5Bwww.keepvid.com%5D.mp4" TargetMode="External"/><Relationship Id="rId2" Type="http://schemas.openxmlformats.org/officeDocument/2006/relationships/slideLayout" Target="../slideLayouts/slideLayout2.xml"/><Relationship Id="rId3"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Universal Design for Learning</a:t>
            </a:r>
            <a:endParaRPr lang="en-US" dirty="0"/>
          </a:p>
        </p:txBody>
      </p:sp>
      <p:sp>
        <p:nvSpPr>
          <p:cNvPr id="3" name="Subtitle 2"/>
          <p:cNvSpPr>
            <a:spLocks noGrp="1"/>
          </p:cNvSpPr>
          <p:nvPr>
            <p:ph type="subTitle" idx="1"/>
          </p:nvPr>
        </p:nvSpPr>
        <p:spPr/>
        <p:txBody>
          <a:bodyPr>
            <a:normAutofit/>
          </a:bodyPr>
          <a:lstStyle/>
          <a:p>
            <a:r>
              <a:rPr lang="en-US" dirty="0" smtClean="0"/>
              <a:t>Valerie Gerdes</a:t>
            </a:r>
          </a:p>
          <a:p>
            <a:r>
              <a:rPr lang="en-US" dirty="0" smtClean="0"/>
              <a:t>November 21, 2010</a:t>
            </a:r>
          </a:p>
          <a:p>
            <a:r>
              <a:rPr lang="en-US" dirty="0" smtClean="0"/>
              <a:t>Walden University</a:t>
            </a:r>
            <a:endParaRPr lang="en-US" dirty="0"/>
          </a:p>
        </p:txBody>
      </p:sp>
    </p:spTree>
  </p:cSld>
  <p:clrMapOvr>
    <a:masterClrMapping/>
  </p:clrMapOvr>
  <p:transition spd="med">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Methods that Support UDL</a:t>
            </a:r>
            <a:endParaRPr lang="en-US" dirty="0"/>
          </a:p>
        </p:txBody>
      </p:sp>
      <p:sp>
        <p:nvSpPr>
          <p:cNvPr id="3" name="Content Placeholder 2"/>
          <p:cNvSpPr>
            <a:spLocks noGrp="1"/>
          </p:cNvSpPr>
          <p:nvPr>
            <p:ph idx="1"/>
          </p:nvPr>
        </p:nvSpPr>
        <p:spPr>
          <a:xfrm>
            <a:off x="325258" y="1735138"/>
            <a:ext cx="8379257" cy="4056062"/>
          </a:xfrm>
        </p:spPr>
        <p:txBody>
          <a:bodyPr>
            <a:normAutofit fontScale="92500"/>
          </a:bodyPr>
          <a:lstStyle/>
          <a:p>
            <a:r>
              <a:rPr lang="en-US" b="1" dirty="0" smtClean="0"/>
              <a:t>Delivery Methods. </a:t>
            </a:r>
            <a:r>
              <a:rPr lang="en-US" b="1" i="1" dirty="0" smtClean="0"/>
              <a:t>Use multiple accessible instructional methods. Example: Use multiple modes to deliver content and motivate and engage students-consider lectures, collaborative learning options, hands-on activities, Internet-based communications, educational software, field work, etc</a:t>
            </a:r>
            <a:r>
              <a:rPr lang="en-US" b="1" i="1" dirty="0" smtClean="0"/>
              <a:t>.</a:t>
            </a:r>
          </a:p>
          <a:p>
            <a:r>
              <a:rPr lang="en-US" b="1" dirty="0" smtClean="0"/>
              <a:t>Information Resources and Technology. </a:t>
            </a:r>
            <a:r>
              <a:rPr lang="en-US" b="1" i="1" dirty="0" smtClean="0"/>
              <a:t>Ensure that course materials, notes, and other information resources are flexible and accessible to all students. Example: Choose printed materials and prepare a syllabus early to allow students the option of beginning to read materials and work on assignments before the class begins and to allow adequate time to arrange for alternate formats, such as books on tape.</a:t>
            </a:r>
            <a:endParaRPr lang="en-US" dirty="0"/>
          </a:p>
        </p:txBody>
      </p:sp>
      <p:sp>
        <p:nvSpPr>
          <p:cNvPr id="5" name="TextBox 4"/>
          <p:cNvSpPr txBox="1"/>
          <p:nvPr/>
        </p:nvSpPr>
        <p:spPr>
          <a:xfrm>
            <a:off x="2772435" y="6488668"/>
            <a:ext cx="7217621" cy="369332"/>
          </a:xfrm>
          <a:prstGeom prst="rect">
            <a:avLst/>
          </a:prstGeom>
          <a:noFill/>
        </p:spPr>
        <p:txBody>
          <a:bodyPr wrap="square" rtlCol="0">
            <a:spAutoFit/>
          </a:bodyPr>
          <a:lstStyle/>
          <a:p>
            <a:r>
              <a:rPr lang="en-US" dirty="0" smtClean="0"/>
              <a:t>http://</a:t>
            </a:r>
            <a:r>
              <a:rPr lang="en-US" dirty="0" err="1" smtClean="0"/>
              <a:t>www.washington.edu/doit/Faculty/Strategies/Universal</a:t>
            </a:r>
            <a:r>
              <a:rPr lang="en-US" dirty="0" smtClean="0"/>
              <a:t>/</a:t>
            </a:r>
            <a:endParaRPr lang="en-US" dirty="0"/>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Methods that Support UDL</a:t>
            </a:r>
            <a:endParaRPr lang="en-US" dirty="0"/>
          </a:p>
        </p:txBody>
      </p:sp>
      <p:sp>
        <p:nvSpPr>
          <p:cNvPr id="3" name="Content Placeholder 2"/>
          <p:cNvSpPr>
            <a:spLocks noGrp="1"/>
          </p:cNvSpPr>
          <p:nvPr>
            <p:ph idx="1"/>
          </p:nvPr>
        </p:nvSpPr>
        <p:spPr>
          <a:xfrm>
            <a:off x="356236" y="1735138"/>
            <a:ext cx="8301814" cy="4056062"/>
          </a:xfrm>
        </p:spPr>
        <p:txBody>
          <a:bodyPr/>
          <a:lstStyle/>
          <a:p>
            <a:r>
              <a:rPr lang="en-US" b="1" dirty="0" smtClean="0"/>
              <a:t>Interaction. </a:t>
            </a:r>
            <a:r>
              <a:rPr lang="en-US" b="1" i="1" dirty="0" smtClean="0"/>
              <a:t>Encourage effective interactions between students and between students and the instructor and assure that communication methods are accessible to all participants. Example: Assign group work for which learners must support each other and that places a high value on different skills and roles</a:t>
            </a:r>
            <a:r>
              <a:rPr lang="en-US" b="1" i="1" dirty="0" smtClean="0"/>
              <a:t>.</a:t>
            </a:r>
          </a:p>
          <a:p>
            <a:r>
              <a:rPr lang="en-US" b="1" dirty="0" smtClean="0"/>
              <a:t>Feedback.</a:t>
            </a:r>
            <a:r>
              <a:rPr lang="en-US" i="1" dirty="0" smtClean="0"/>
              <a:t> </a:t>
            </a:r>
            <a:r>
              <a:rPr lang="en-US" b="1" i="1" dirty="0" smtClean="0"/>
              <a:t>Provide specific feedback on a regular basis. Example: Allow students to turn in parts of large projects for feedback before the final project is due.</a:t>
            </a:r>
            <a:endParaRPr lang="en-US" b="1" i="1" dirty="0" smtClean="0"/>
          </a:p>
        </p:txBody>
      </p:sp>
      <p:sp>
        <p:nvSpPr>
          <p:cNvPr id="4" name="TextBox 3"/>
          <p:cNvSpPr txBox="1"/>
          <p:nvPr/>
        </p:nvSpPr>
        <p:spPr>
          <a:xfrm>
            <a:off x="2772435" y="6488668"/>
            <a:ext cx="7217621" cy="369332"/>
          </a:xfrm>
          <a:prstGeom prst="rect">
            <a:avLst/>
          </a:prstGeom>
          <a:noFill/>
        </p:spPr>
        <p:txBody>
          <a:bodyPr wrap="square" rtlCol="0">
            <a:spAutoFit/>
          </a:bodyPr>
          <a:lstStyle/>
          <a:p>
            <a:r>
              <a:rPr lang="en-US" dirty="0" smtClean="0"/>
              <a:t>http://</a:t>
            </a:r>
            <a:r>
              <a:rPr lang="en-US" dirty="0" err="1" smtClean="0"/>
              <a:t>www.washington.edu/doit/Faculty/Strategies/Universal</a:t>
            </a:r>
            <a:r>
              <a:rPr lang="en-US" dirty="0" smtClean="0"/>
              <a:t>/</a:t>
            </a:r>
            <a:endParaRPr lang="en-US" dirty="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Methods that Support UDL</a:t>
            </a:r>
            <a:endParaRPr lang="en-US" dirty="0"/>
          </a:p>
        </p:txBody>
      </p:sp>
      <p:sp>
        <p:nvSpPr>
          <p:cNvPr id="3" name="Content Placeholder 2"/>
          <p:cNvSpPr>
            <a:spLocks noGrp="1"/>
          </p:cNvSpPr>
          <p:nvPr>
            <p:ph idx="1"/>
          </p:nvPr>
        </p:nvSpPr>
        <p:spPr>
          <a:xfrm>
            <a:off x="325258" y="1735138"/>
            <a:ext cx="8518653" cy="4056062"/>
          </a:xfrm>
        </p:spPr>
        <p:txBody>
          <a:bodyPr/>
          <a:lstStyle/>
          <a:p>
            <a:r>
              <a:rPr lang="en-US" b="1" dirty="0" smtClean="0"/>
              <a:t>Assessment. </a:t>
            </a:r>
            <a:r>
              <a:rPr lang="en-US" b="1" i="1" dirty="0" smtClean="0"/>
              <a:t>Regularly assess student progress using multiple, accessible methods and tools and adjust instruction accordingly. Example: Assess group/cooperative performance as well as individual achievement</a:t>
            </a:r>
            <a:r>
              <a:rPr lang="en-US" b="1" i="1" dirty="0" smtClean="0"/>
              <a:t>.</a:t>
            </a:r>
          </a:p>
          <a:p>
            <a:r>
              <a:rPr lang="en-US" b="1" dirty="0" smtClean="0"/>
              <a:t>Accommodation. </a:t>
            </a:r>
            <a:r>
              <a:rPr lang="en-US" b="1" i="1" dirty="0" smtClean="0"/>
              <a:t>Plan for accommodations for students for whom the instructional design does not meet their needs. Example: Know how to get materials in alternate formats, reschedule classroom locations, and arrange for other accommodations for students with disabilities.</a:t>
            </a:r>
            <a:endParaRPr lang="en-US" dirty="0"/>
          </a:p>
        </p:txBody>
      </p:sp>
      <p:sp>
        <p:nvSpPr>
          <p:cNvPr id="4" name="TextBox 3"/>
          <p:cNvSpPr txBox="1"/>
          <p:nvPr/>
        </p:nvSpPr>
        <p:spPr>
          <a:xfrm>
            <a:off x="2772435" y="6488668"/>
            <a:ext cx="7217621" cy="369332"/>
          </a:xfrm>
          <a:prstGeom prst="rect">
            <a:avLst/>
          </a:prstGeom>
          <a:noFill/>
        </p:spPr>
        <p:txBody>
          <a:bodyPr wrap="square" rtlCol="0">
            <a:spAutoFit/>
          </a:bodyPr>
          <a:lstStyle/>
          <a:p>
            <a:r>
              <a:rPr lang="en-US" dirty="0" smtClean="0"/>
              <a:t>http://</a:t>
            </a:r>
            <a:r>
              <a:rPr lang="en-US" dirty="0" err="1" smtClean="0"/>
              <a:t>www.washington.edu/doit/Faculty/Strategies/Universal</a:t>
            </a:r>
            <a:r>
              <a:rPr lang="en-US" dirty="0" smtClean="0"/>
              <a:t>/</a:t>
            </a:r>
            <a:endParaRPr lang="en-US" dirty="0"/>
          </a:p>
        </p:txBody>
      </p:sp>
    </p:spTree>
  </p:cSld>
  <p:clrMapOvr>
    <a:masterClrMapping/>
  </p:clrMapOvr>
  <p:transition spd="med">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to Help Us</a:t>
            </a:r>
            <a:endParaRPr lang="en-US" dirty="0"/>
          </a:p>
        </p:txBody>
      </p:sp>
      <p:sp>
        <p:nvSpPr>
          <p:cNvPr id="3" name="Content Placeholder 2"/>
          <p:cNvSpPr>
            <a:spLocks noGrp="1"/>
          </p:cNvSpPr>
          <p:nvPr>
            <p:ph idx="1"/>
          </p:nvPr>
        </p:nvSpPr>
        <p:spPr/>
        <p:txBody>
          <a:bodyPr/>
          <a:lstStyle/>
          <a:p>
            <a:r>
              <a:rPr lang="en-US" b="1" dirty="0" smtClean="0"/>
              <a:t>Curriculum Self-Check from CAST</a:t>
            </a:r>
            <a:r>
              <a:rPr lang="en-US" dirty="0" smtClean="0"/>
              <a:t>:  Tool to allow educators to check their lessons for UDL</a:t>
            </a:r>
          </a:p>
          <a:p>
            <a:r>
              <a:rPr lang="en-US" dirty="0" smtClean="0"/>
              <a:t>Uses:  All teachers would have access to an instrument that would provide feedback on their lesson’s universal design, thereby helping all teachers to be more effective.</a:t>
            </a:r>
            <a:endParaRPr lang="en-US" dirty="0"/>
          </a:p>
        </p:txBody>
      </p:sp>
    </p:spTree>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afterEffect">
                                  <p:stCondLst>
                                    <p:cond delay="0"/>
                                  </p:stCondLst>
                                  <p:iterate type="lt">
                                    <p:tmPct val="10000"/>
                                  </p:iterate>
                                  <p:childTnLst>
                                    <p:animScale>
                                      <p:cBhvr>
                                        <p:cTn id="6" dur="250" autoRev="1" fill="hold">
                                          <p:stCondLst>
                                            <p:cond delay="0"/>
                                          </p:stCondLst>
                                        </p:cTn>
                                        <p:tgtEl>
                                          <p:spTgt spid="3">
                                            <p:txEl>
                                              <p:pRg st="0" end="0"/>
                                            </p:txEl>
                                          </p:spTgt>
                                        </p:tgtEl>
                                      </p:cBhvr>
                                      <p:to x="80000" y="100000"/>
                                    </p:animScale>
                                    <p:anim by="(#ppt_w*0.10)" calcmode="lin" valueType="num">
                                      <p:cBhvr>
                                        <p:cTn id="7" dur="250" autoRev="1" fill="hold">
                                          <p:stCondLst>
                                            <p:cond delay="0"/>
                                          </p:stCondLst>
                                        </p:cTn>
                                        <p:tgtEl>
                                          <p:spTgt spid="3">
                                            <p:txEl>
                                              <p:pRg st="0" end="0"/>
                                            </p:txEl>
                                          </p:spTgt>
                                        </p:tgtEl>
                                        <p:attrNameLst>
                                          <p:attrName>ppt_x</p:attrName>
                                        </p:attrNameLst>
                                      </p:cBhvr>
                                    </p:anim>
                                    <p:anim by="(-#ppt_w*0.10)" calcmode="lin" valueType="num">
                                      <p:cBhvr>
                                        <p:cTn id="8" dur="250" autoRev="1" fill="hold">
                                          <p:stCondLst>
                                            <p:cond delay="0"/>
                                          </p:stCondLst>
                                        </p:cTn>
                                        <p:tgtEl>
                                          <p:spTgt spid="3">
                                            <p:txEl>
                                              <p:pRg st="0" end="0"/>
                                            </p:txEl>
                                          </p:spTgt>
                                        </p:tgtEl>
                                        <p:attrNameLst>
                                          <p:attrName>ppt_y</p:attrName>
                                        </p:attrNameLst>
                                      </p:cBhvr>
                                    </p:anim>
                                    <p:animRot by="-480000">
                                      <p:cBhvr>
                                        <p:cTn id="9" dur="250" autoRev="1" fill="hold">
                                          <p:stCondLst>
                                            <p:cond delay="0"/>
                                          </p:stCondLst>
                                        </p:cTn>
                                        <p:tgtEl>
                                          <p:spTgt spid="3">
                                            <p:txEl>
                                              <p:pRg st="0" end="0"/>
                                            </p:txEl>
                                          </p:spTgt>
                                        </p:tgtEl>
                                        <p:attrNameLst>
                                          <p:attrName>r</p:attrName>
                                        </p:attrNameLst>
                                      </p:cBhvr>
                                    </p:animRot>
                                  </p:childTnLst>
                                </p:cTn>
                              </p:par>
                            </p:childTnLst>
                          </p:cTn>
                        </p:par>
                        <p:par>
                          <p:cTn id="10" fill="hold">
                            <p:stCondLst>
                              <p:cond delay="4150"/>
                            </p:stCondLst>
                            <p:childTnLst>
                              <p:par>
                                <p:cTn id="11" presetID="36" presetClass="emph" presetSubtype="0" fill="hold" grpId="0" nodeType="afterEffect">
                                  <p:stCondLst>
                                    <p:cond delay="0"/>
                                  </p:stCondLst>
                                  <p:iterate type="lt">
                                    <p:tmPct val="10000"/>
                                  </p:iterate>
                                  <p:childTnLst>
                                    <p:animScale>
                                      <p:cBhvr>
                                        <p:cTn id="12" dur="250" autoRev="1" fill="hold">
                                          <p:stCondLst>
                                            <p:cond delay="0"/>
                                          </p:stCondLst>
                                        </p:cTn>
                                        <p:tgtEl>
                                          <p:spTgt spid="3">
                                            <p:txEl>
                                              <p:pRg st="1" end="1"/>
                                            </p:txEl>
                                          </p:spTgt>
                                        </p:tgtEl>
                                      </p:cBhvr>
                                      <p:to x="80000" y="100000"/>
                                    </p:animScale>
                                    <p:anim by="(#ppt_w*0.10)" calcmode="lin" valueType="num">
                                      <p:cBhvr>
                                        <p:cTn id="13" dur="250" autoRev="1" fill="hold">
                                          <p:stCondLst>
                                            <p:cond delay="0"/>
                                          </p:stCondLst>
                                        </p:cTn>
                                        <p:tgtEl>
                                          <p:spTgt spid="3">
                                            <p:txEl>
                                              <p:pRg st="1" end="1"/>
                                            </p:txEl>
                                          </p:spTgt>
                                        </p:tgtEl>
                                        <p:attrNameLst>
                                          <p:attrName>ppt_x</p:attrName>
                                        </p:attrNameLst>
                                      </p:cBhvr>
                                    </p:anim>
                                    <p:anim by="(-#ppt_w*0.10)" calcmode="lin" valueType="num">
                                      <p:cBhvr>
                                        <p:cTn id="14" dur="250" autoRev="1" fill="hold">
                                          <p:stCondLst>
                                            <p:cond delay="0"/>
                                          </p:stCondLst>
                                        </p:cTn>
                                        <p:tgtEl>
                                          <p:spTgt spid="3">
                                            <p:txEl>
                                              <p:pRg st="1" end="1"/>
                                            </p:txEl>
                                          </p:spTgt>
                                        </p:tgtEl>
                                        <p:attrNameLst>
                                          <p:attrName>ppt_y</p:attrName>
                                        </p:attrNameLst>
                                      </p:cBhvr>
                                    </p:anim>
                                    <p:animRot by="-480000">
                                      <p:cBhvr>
                                        <p:cTn id="15" dur="250" autoRev="1" fill="hold">
                                          <p:stCondLst>
                                            <p:cond delay="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to Help Us</a:t>
            </a:r>
            <a:endParaRPr lang="en-US" dirty="0"/>
          </a:p>
        </p:txBody>
      </p:sp>
      <p:sp>
        <p:nvSpPr>
          <p:cNvPr id="3" name="Content Placeholder 2"/>
          <p:cNvSpPr>
            <a:spLocks noGrp="1"/>
          </p:cNvSpPr>
          <p:nvPr>
            <p:ph idx="1"/>
          </p:nvPr>
        </p:nvSpPr>
        <p:spPr/>
        <p:txBody>
          <a:bodyPr/>
          <a:lstStyle/>
          <a:p>
            <a:r>
              <a:rPr lang="en-US" b="1" dirty="0" smtClean="0"/>
              <a:t>UDL Online Modules from CAST</a:t>
            </a:r>
            <a:r>
              <a:rPr lang="en-US" dirty="0" smtClean="0"/>
              <a:t>:  Online tool to teach theory, principle, and application </a:t>
            </a:r>
          </a:p>
          <a:p>
            <a:r>
              <a:rPr lang="en-US" dirty="0" smtClean="0"/>
              <a:t>Uses:  This tool provides strategies and resources to use within your classroom.</a:t>
            </a:r>
            <a:endParaRPr lang="en-US" dirty="0"/>
          </a:p>
        </p:txBody>
      </p:sp>
    </p:spTree>
  </p:cSld>
  <p:clrMapOvr>
    <a:masterClrMapping/>
  </p:clrMapOvr>
  <p:transition spd="med">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1000"/>
                                        <p:tgtEl>
                                          <p:spTgt spid="3">
                                            <p:txEl>
                                              <p:pRg st="0" end="0"/>
                                            </p:txEl>
                                          </p:spTgt>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down)">
                                      <p:cBhvr>
                                        <p:cTn id="11"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to Help Us</a:t>
            </a:r>
            <a:endParaRPr lang="en-US" dirty="0"/>
          </a:p>
        </p:txBody>
      </p:sp>
      <p:sp>
        <p:nvSpPr>
          <p:cNvPr id="3" name="Content Placeholder 2"/>
          <p:cNvSpPr>
            <a:spLocks noGrp="1"/>
          </p:cNvSpPr>
          <p:nvPr>
            <p:ph idx="1"/>
          </p:nvPr>
        </p:nvSpPr>
        <p:spPr/>
        <p:txBody>
          <a:bodyPr/>
          <a:lstStyle/>
          <a:p>
            <a:r>
              <a:rPr lang="en-US" b="1" dirty="0" smtClean="0"/>
              <a:t>UDL Lesson Builder from CAST</a:t>
            </a:r>
            <a:r>
              <a:rPr lang="en-US" dirty="0" smtClean="0"/>
              <a:t>:  helps educators create and edit lessons to incorporate universal design.</a:t>
            </a:r>
          </a:p>
          <a:p>
            <a:r>
              <a:rPr lang="en-US" dirty="0" smtClean="0"/>
              <a:t>This tool allows educators to examine model lessons of UDL while also creating their own lessons.  </a:t>
            </a:r>
          </a:p>
          <a:p>
            <a:endParaRPr lang="en-US" dirty="0"/>
          </a:p>
        </p:txBody>
      </p:sp>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1000"/>
                                        <p:tgtEl>
                                          <p:spTgt spid="3">
                                            <p:txEl>
                                              <p:pRg st="0" end="0"/>
                                            </p:txEl>
                                          </p:spTgt>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heel(1)">
                                      <p:cBhvr>
                                        <p:cTn id="11"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should you use them?</a:t>
            </a:r>
            <a:endParaRPr lang="en-US" dirty="0"/>
          </a:p>
        </p:txBody>
      </p:sp>
      <p:sp>
        <p:nvSpPr>
          <p:cNvPr id="3" name="Content Placeholder 2"/>
          <p:cNvSpPr>
            <a:spLocks noGrp="1"/>
          </p:cNvSpPr>
          <p:nvPr>
            <p:ph idx="1"/>
          </p:nvPr>
        </p:nvSpPr>
        <p:spPr/>
        <p:txBody>
          <a:bodyPr/>
          <a:lstStyle/>
          <a:p>
            <a:r>
              <a:rPr lang="en-US" dirty="0" smtClean="0"/>
              <a:t>Your performance as a teacher will improve</a:t>
            </a:r>
          </a:p>
          <a:p>
            <a:r>
              <a:rPr lang="en-US" dirty="0" smtClean="0"/>
              <a:t>Increased engagement means less behavior problems with students</a:t>
            </a:r>
          </a:p>
          <a:p>
            <a:r>
              <a:rPr lang="en-US" dirty="0" smtClean="0"/>
              <a:t>Improved learning for students/improved test scores</a:t>
            </a:r>
          </a:p>
          <a:p>
            <a:r>
              <a:rPr lang="en-US" dirty="0" smtClean="0"/>
              <a:t>Fits students’ individualized needs</a:t>
            </a:r>
          </a:p>
          <a:p>
            <a:endParaRPr lang="en-US" dirty="0" smtClean="0"/>
          </a:p>
          <a:p>
            <a:endParaRPr lang="en-US" dirty="0"/>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1"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1000"/>
                                        <p:tgtEl>
                                          <p:spTgt spid="3">
                                            <p:txEl>
                                              <p:pRg st="0" end="0"/>
                                            </p:txEl>
                                          </p:spTgt>
                                        </p:tgtEl>
                                      </p:cBhvr>
                                    </p:animEffect>
                                  </p:childTnLst>
                                </p:cTn>
                              </p:par>
                            </p:childTnLst>
                          </p:cTn>
                        </p:par>
                        <p:par>
                          <p:cTn id="8" fill="hold">
                            <p:stCondLst>
                              <p:cond delay="1000"/>
                            </p:stCondLst>
                            <p:childTnLst>
                              <p:par>
                                <p:cTn id="9" presetID="16" presetClass="entr" presetSubtype="26" fill="hold" grpId="1"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arn(inHorizontal)">
                                      <p:cBhvr>
                                        <p:cTn id="11" dur="1000"/>
                                        <p:tgtEl>
                                          <p:spTgt spid="3">
                                            <p:txEl>
                                              <p:pRg st="1" end="1"/>
                                            </p:txEl>
                                          </p:spTgt>
                                        </p:tgtEl>
                                      </p:cBhvr>
                                    </p:animEffect>
                                  </p:childTnLst>
                                </p:cTn>
                              </p:par>
                            </p:childTnLst>
                          </p:cTn>
                        </p:par>
                        <p:par>
                          <p:cTn id="12" fill="hold">
                            <p:stCondLst>
                              <p:cond delay="2000"/>
                            </p:stCondLst>
                            <p:childTnLst>
                              <p:par>
                                <p:cTn id="13" presetID="16" presetClass="entr" presetSubtype="26" fill="hold" grpId="1"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Horizontal)">
                                      <p:cBhvr>
                                        <p:cTn id="15" dur="1000"/>
                                        <p:tgtEl>
                                          <p:spTgt spid="3">
                                            <p:txEl>
                                              <p:pRg st="2" end="2"/>
                                            </p:txEl>
                                          </p:spTgt>
                                        </p:tgtEl>
                                      </p:cBhvr>
                                    </p:animEffect>
                                  </p:childTnLst>
                                </p:cTn>
                              </p:par>
                            </p:childTnLst>
                          </p:cTn>
                        </p:par>
                        <p:par>
                          <p:cTn id="16" fill="hold">
                            <p:stCondLst>
                              <p:cond delay="3000"/>
                            </p:stCondLst>
                            <p:childTnLst>
                              <p:par>
                                <p:cTn id="17" presetID="16" presetClass="entr" presetSubtype="26" fill="hold" grpId="1"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arn(inHorizontal)">
                                      <p:cBhvr>
                                        <p:cTn id="19"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r>
              <a:rPr lang="en-US" sz="1200" dirty="0" err="1" smtClean="0"/>
              <a:t>Morra</a:t>
            </a:r>
            <a:r>
              <a:rPr lang="en-US" sz="1200" dirty="0" smtClean="0"/>
              <a:t>, T., &amp; Reynolds, J. (2010). Universal Design for Learning: Application for Technology-Enhanced Learning. </a:t>
            </a:r>
            <a:r>
              <a:rPr lang="en-US" sz="1200" i="1" dirty="0" smtClean="0"/>
              <a:t>Inquiry</a:t>
            </a:r>
            <a:r>
              <a:rPr lang="en-US" sz="1200" dirty="0" smtClean="0"/>
              <a:t>, </a:t>
            </a:r>
            <a:r>
              <a:rPr lang="en-US" sz="1200" i="1" dirty="0" smtClean="0"/>
              <a:t>15</a:t>
            </a:r>
            <a:r>
              <a:rPr lang="en-US" sz="1200" dirty="0" smtClean="0"/>
              <a:t>(1), 43-51. Retrieved from ERIC database.</a:t>
            </a:r>
          </a:p>
          <a:p>
            <a:r>
              <a:rPr lang="en-US" sz="1200" dirty="0" smtClean="0">
                <a:hlinkClick r:id="rId2"/>
              </a:rPr>
              <a:t>http://www.youtube.com/watch?v=</a:t>
            </a:r>
            <a:r>
              <a:rPr lang="en-US" sz="1200" dirty="0" smtClean="0">
                <a:hlinkClick r:id="rId2"/>
              </a:rPr>
              <a:t>NIpGfpIDqhI</a:t>
            </a:r>
            <a:endParaRPr lang="en-US" sz="1200" dirty="0" smtClean="0"/>
          </a:p>
          <a:p>
            <a:r>
              <a:rPr lang="en-US" sz="1200" dirty="0" smtClean="0">
                <a:hlinkClick r:id="rId3"/>
              </a:rPr>
              <a:t>http://www.washington.edu/doit/Faculty/Strategies/Universal</a:t>
            </a:r>
            <a:r>
              <a:rPr lang="en-US" sz="1200" smtClean="0">
                <a:hlinkClick r:id="rId3"/>
              </a:rPr>
              <a:t>/</a:t>
            </a:r>
            <a:endParaRPr lang="en-US" sz="1200" smtClean="0"/>
          </a:p>
          <a:p>
            <a:r>
              <a:rPr lang="en-US" sz="1200" dirty="0" smtClean="0">
                <a:hlinkClick r:id="rId4"/>
              </a:rPr>
              <a:t>http</a:t>
            </a:r>
            <a:r>
              <a:rPr lang="en-US" sz="1200" dirty="0" smtClean="0">
                <a:hlinkClick r:id="rId4"/>
              </a:rPr>
              <a:t>://www.cast.org</a:t>
            </a:r>
            <a:r>
              <a:rPr lang="en-US" sz="1200" dirty="0" smtClean="0">
                <a:hlinkClick r:id="rId4"/>
              </a:rPr>
              <a:t>/</a:t>
            </a:r>
            <a:endParaRPr lang="en-US" sz="1200" dirty="0" smtClean="0"/>
          </a:p>
          <a:p>
            <a:endParaRPr lang="en-US" sz="1200" dirty="0" smtClean="0"/>
          </a:p>
          <a:p>
            <a:endParaRPr lang="en-US" sz="1200" dirty="0" smtClean="0"/>
          </a:p>
          <a:p>
            <a:endParaRPr lang="en-US" sz="1200" dirty="0"/>
          </a:p>
        </p:txBody>
      </p:sp>
      <p:sp>
        <p:nvSpPr>
          <p:cNvPr id="4" name="TextBox 3"/>
          <p:cNvSpPr txBox="1"/>
          <p:nvPr/>
        </p:nvSpPr>
        <p:spPr>
          <a:xfrm>
            <a:off x="3221600" y="3330254"/>
            <a:ext cx="184666" cy="369332"/>
          </a:xfrm>
          <a:prstGeom prst="rect">
            <a:avLst/>
          </a:prstGeom>
          <a:noFill/>
        </p:spPr>
        <p:txBody>
          <a:bodyPr wrap="none" rtlCol="0">
            <a:spAutoFit/>
          </a:bodyPr>
          <a:lstStyle/>
          <a:p>
            <a:endParaRPr lang="en-US" dirty="0"/>
          </a:p>
        </p:txBody>
      </p:sp>
    </p:spTree>
  </p:cSld>
  <p:clrMapOvr>
    <a:masterClrMapping/>
  </p:clrMapOvr>
  <p:transition spd="med">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 References</a:t>
            </a:r>
            <a:endParaRPr lang="en-US" dirty="0"/>
          </a:p>
        </p:txBody>
      </p:sp>
      <p:sp>
        <p:nvSpPr>
          <p:cNvPr id="3" name="Content Placeholder 2"/>
          <p:cNvSpPr>
            <a:spLocks noGrp="1"/>
          </p:cNvSpPr>
          <p:nvPr>
            <p:ph idx="1"/>
          </p:nvPr>
        </p:nvSpPr>
        <p:spPr/>
        <p:txBody>
          <a:bodyPr>
            <a:normAutofit/>
          </a:bodyPr>
          <a:lstStyle/>
          <a:p>
            <a:r>
              <a:rPr lang="en-US" sz="1200" dirty="0" smtClean="0">
                <a:hlinkClick r:id="rId2"/>
              </a:rPr>
              <a:t>http://knowledge.allianz.com/en/media/galleries/barrier_free_living.html</a:t>
            </a:r>
            <a:endParaRPr lang="en-US" sz="1200" dirty="0" smtClean="0"/>
          </a:p>
          <a:p>
            <a:r>
              <a:rPr lang="en-US" sz="1200" dirty="0" smtClean="0">
                <a:hlinkClick r:id="rId3"/>
              </a:rPr>
              <a:t>http://accessibility-fail.dreamwidth.org/1101.html</a:t>
            </a:r>
            <a:endParaRPr lang="en-US" sz="1200" dirty="0" smtClean="0"/>
          </a:p>
          <a:p>
            <a:endParaRPr lang="en-US" sz="1200" dirty="0"/>
          </a:p>
        </p:txBody>
      </p:sp>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Universal Design?</a:t>
            </a:r>
            <a:endParaRPr lang="en-US" dirty="0"/>
          </a:p>
        </p:txBody>
      </p:sp>
      <p:sp>
        <p:nvSpPr>
          <p:cNvPr id="3" name="Content Placeholder 2"/>
          <p:cNvSpPr>
            <a:spLocks noGrp="1"/>
          </p:cNvSpPr>
          <p:nvPr>
            <p:ph idx="1"/>
          </p:nvPr>
        </p:nvSpPr>
        <p:spPr/>
        <p:txBody>
          <a:bodyPr/>
          <a:lstStyle/>
          <a:p>
            <a:r>
              <a:rPr lang="en-US" dirty="0" smtClean="0"/>
              <a:t>There was a need to provide products and services that are usable by people with a wide variety of characteristics (</a:t>
            </a:r>
            <a:r>
              <a:rPr lang="en-US" dirty="0" err="1" smtClean="0"/>
              <a:t>Morra</a:t>
            </a:r>
            <a:r>
              <a:rPr lang="en-US" dirty="0" smtClean="0"/>
              <a:t> &amp; Reynolds, 2010)</a:t>
            </a:r>
            <a:endParaRPr lang="en-US" dirty="0"/>
          </a:p>
        </p:txBody>
      </p:sp>
      <p:pic>
        <p:nvPicPr>
          <p:cNvPr id="4" name="Picture 3"/>
          <p:cNvPicPr>
            <a:picLocks noChangeAspect="1"/>
          </p:cNvPicPr>
          <p:nvPr/>
        </p:nvPicPr>
        <p:blipFill>
          <a:blip r:embed="rId2"/>
          <a:stretch>
            <a:fillRect/>
          </a:stretch>
        </p:blipFill>
        <p:spPr>
          <a:xfrm>
            <a:off x="2027429" y="2943324"/>
            <a:ext cx="5209322" cy="3345436"/>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Design Video</a:t>
            </a:r>
            <a:endParaRPr lang="en-US" dirty="0"/>
          </a:p>
        </p:txBody>
      </p:sp>
      <p:pic>
        <p:nvPicPr>
          <p:cNvPr id="4" name="Universal Design Award 2009 [www.keepvid.com].mp4">
            <a:hlinkClick r:id="" action="ppaction://media"/>
          </p:cNvPr>
          <p:cNvPicPr/>
          <p:nvPr>
            <p:ph idx="1"/>
            <a:videoFile r:link="rId1"/>
          </p:nvPr>
        </p:nvPicPr>
        <p:blipFill>
          <a:blip r:embed="rId3"/>
          <a:stretch>
            <a:fillRect/>
          </a:stretch>
        </p:blipFill>
        <p:spPr>
          <a:xfrm>
            <a:off x="487373" y="1665902"/>
            <a:ext cx="8061140" cy="4534391"/>
          </a:xfrm>
        </p:spPr>
      </p:pic>
      <p:sp>
        <p:nvSpPr>
          <p:cNvPr id="5" name="TextBox 4"/>
          <p:cNvSpPr txBox="1"/>
          <p:nvPr/>
        </p:nvSpPr>
        <p:spPr>
          <a:xfrm>
            <a:off x="1628456" y="6274478"/>
            <a:ext cx="7515544" cy="369332"/>
          </a:xfrm>
          <a:prstGeom prst="rect">
            <a:avLst/>
          </a:prstGeom>
          <a:noFill/>
        </p:spPr>
        <p:txBody>
          <a:bodyPr wrap="square" rtlCol="0">
            <a:spAutoFit/>
          </a:bodyPr>
          <a:lstStyle/>
          <a:p>
            <a:r>
              <a:rPr lang="en-US" dirty="0" smtClean="0"/>
              <a:t>http://</a:t>
            </a:r>
            <a:r>
              <a:rPr lang="en-US" dirty="0" err="1" smtClean="0"/>
              <a:t>www.youtube.com/watch?v</a:t>
            </a:r>
            <a:r>
              <a:rPr lang="en-US" dirty="0" smtClean="0"/>
              <a:t>=</a:t>
            </a:r>
            <a:r>
              <a:rPr lang="en-US" dirty="0" err="1" smtClean="0"/>
              <a:t>NIpGfpIDqhI</a:t>
            </a:r>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Principles of Universal Design for Learning</a:t>
            </a:r>
            <a:endParaRPr lang="en-US" dirty="0"/>
          </a:p>
        </p:txBody>
      </p:sp>
      <p:sp>
        <p:nvSpPr>
          <p:cNvPr id="3" name="Content Placeholder 2"/>
          <p:cNvSpPr>
            <a:spLocks noGrp="1"/>
          </p:cNvSpPr>
          <p:nvPr>
            <p:ph idx="1"/>
          </p:nvPr>
        </p:nvSpPr>
        <p:spPr>
          <a:xfrm>
            <a:off x="914400" y="2060111"/>
            <a:ext cx="7313613" cy="2478328"/>
          </a:xfrm>
        </p:spPr>
        <p:txBody>
          <a:bodyPr>
            <a:normAutofit/>
          </a:bodyPr>
          <a:lstStyle/>
          <a:p>
            <a:r>
              <a:rPr lang="en-US" sz="2800" dirty="0" smtClean="0">
                <a:cs typeface="Arial Unicode MS"/>
              </a:rPr>
              <a:t>Provide Multiple Means of Representation</a:t>
            </a:r>
          </a:p>
          <a:p>
            <a:r>
              <a:rPr lang="en-US" sz="2800" dirty="0" smtClean="0">
                <a:cs typeface="Arial Unicode MS"/>
              </a:rPr>
              <a:t>Provide Multiple Means of Action and Expression</a:t>
            </a:r>
          </a:p>
          <a:p>
            <a:r>
              <a:rPr lang="en-US" sz="2800" dirty="0" smtClean="0">
                <a:cs typeface="Arial Unicode MS"/>
              </a:rPr>
              <a:t>Provide Multiple Means of Engagement</a:t>
            </a:r>
            <a:endParaRPr lang="en-US" sz="2800" dirty="0">
              <a:cs typeface="Arial Unicode MS"/>
            </a:endParaRPr>
          </a:p>
        </p:txBody>
      </p:sp>
      <p:sp>
        <p:nvSpPr>
          <p:cNvPr id="5" name="TextBox 4"/>
          <p:cNvSpPr txBox="1"/>
          <p:nvPr/>
        </p:nvSpPr>
        <p:spPr>
          <a:xfrm>
            <a:off x="6384886" y="6488668"/>
            <a:ext cx="3686254" cy="369332"/>
          </a:xfrm>
          <a:prstGeom prst="rect">
            <a:avLst/>
          </a:prstGeom>
          <a:noFill/>
        </p:spPr>
        <p:txBody>
          <a:bodyPr wrap="square" rtlCol="0">
            <a:spAutoFit/>
          </a:bodyPr>
          <a:lstStyle/>
          <a:p>
            <a:r>
              <a:rPr lang="en-US" dirty="0" smtClean="0"/>
              <a:t>(CAST, Inc., 2010)</a:t>
            </a:r>
            <a:endParaRPr lang="en-US" dirty="0"/>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3">
                                            <p:txEl>
                                              <p:pRg st="0" end="0"/>
                                            </p:txEl>
                                          </p:spTgt>
                                        </p:tgtEl>
                                      </p:cBhvr>
                                    </p:animEffect>
                                  </p:childTnLst>
                                </p:cTn>
                              </p:par>
                            </p:childTnLst>
                          </p:cTn>
                        </p:par>
                        <p:par>
                          <p:cTn id="10" fill="hold">
                            <p:stCondLst>
                              <p:cond delay="2000"/>
                            </p:stCondLst>
                            <p:childTnLst>
                              <p:par>
                                <p:cTn id="11" presetID="53"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2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2000"/>
                                        <p:tgtEl>
                                          <p:spTgt spid="3">
                                            <p:txEl>
                                              <p:pRg st="1" end="1"/>
                                            </p:txEl>
                                          </p:spTgt>
                                        </p:tgtEl>
                                      </p:cBhvr>
                                    </p:animEffect>
                                  </p:childTnLst>
                                </p:cTn>
                              </p:par>
                            </p:childTnLst>
                          </p:cTn>
                        </p:par>
                        <p:par>
                          <p:cTn id="16" fill="hold">
                            <p:stCondLst>
                              <p:cond delay="4000"/>
                            </p:stCondLst>
                            <p:childTnLst>
                              <p:par>
                                <p:cTn id="17" presetID="53"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2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2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340770"/>
            <a:ext cx="8183880" cy="1051560"/>
          </a:xfrm>
        </p:spPr>
        <p:txBody>
          <a:bodyPr/>
          <a:lstStyle/>
          <a:p>
            <a:r>
              <a:rPr lang="en-US" dirty="0" smtClean="0"/>
              <a:t>What is Universal Design for Learning?</a:t>
            </a:r>
            <a:endParaRPr lang="en-US" dirty="0"/>
          </a:p>
        </p:txBody>
      </p:sp>
      <p:sp>
        <p:nvSpPr>
          <p:cNvPr id="3" name="Content Placeholder 2"/>
          <p:cNvSpPr>
            <a:spLocks noGrp="1"/>
          </p:cNvSpPr>
          <p:nvPr>
            <p:ph idx="1"/>
          </p:nvPr>
        </p:nvSpPr>
        <p:spPr>
          <a:xfrm>
            <a:off x="502920" y="1692069"/>
            <a:ext cx="8183880" cy="4187952"/>
          </a:xfrm>
        </p:spPr>
        <p:txBody>
          <a:bodyPr/>
          <a:lstStyle/>
          <a:p>
            <a:r>
              <a:rPr lang="en-US" dirty="0" smtClean="0"/>
              <a:t>Learning that can be done by all</a:t>
            </a:r>
          </a:p>
          <a:p>
            <a:r>
              <a:rPr lang="en-US" dirty="0" smtClean="0"/>
              <a:t>Flexible learning environments</a:t>
            </a:r>
          </a:p>
          <a:p>
            <a:r>
              <a:rPr lang="en-US" dirty="0" smtClean="0"/>
              <a:t>Learner-centered</a:t>
            </a:r>
          </a:p>
          <a:p>
            <a:r>
              <a:rPr lang="en-US" dirty="0" smtClean="0"/>
              <a:t>Technology enhanced lessons</a:t>
            </a:r>
          </a:p>
          <a:p>
            <a:r>
              <a:rPr lang="en-US" dirty="0" smtClean="0"/>
              <a:t>Engagement</a:t>
            </a:r>
          </a:p>
          <a:p>
            <a:r>
              <a:rPr lang="en-US" dirty="0" smtClean="0"/>
              <a:t>Multiple means of presentation</a:t>
            </a: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8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18" fill="hold">
                            <p:stCondLst>
                              <p:cond delay="4000"/>
                            </p:stCondLst>
                            <p:childTnLst>
                              <p:par>
                                <p:cTn id="19" presetID="37"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8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200" accel="100000" fill="hold">
                                          <p:stCondLst>
                                            <p:cond delay="18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25" fill="hold">
                            <p:stCondLst>
                              <p:cond delay="6000"/>
                            </p:stCondLst>
                            <p:childTnLst>
                              <p:par>
                                <p:cTn id="26" presetID="37" presetClass="entr" presetSubtype="0" fill="hold" grpId="0"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anim calcmode="lin" valueType="num">
                                      <p:cBhvr>
                                        <p:cTn id="29"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8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1" dur="200" accel="100000" fill="hold">
                                          <p:stCondLst>
                                            <p:cond delay="18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32" fill="hold">
                            <p:stCondLst>
                              <p:cond delay="8000"/>
                            </p:stCondLst>
                            <p:childTnLst>
                              <p:par>
                                <p:cTn id="33" presetID="37" presetClass="entr" presetSubtype="0" fill="hold" grpId="0"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2000"/>
                                        <p:tgtEl>
                                          <p:spTgt spid="3">
                                            <p:txEl>
                                              <p:pRg st="4" end="4"/>
                                            </p:txEl>
                                          </p:spTgt>
                                        </p:tgtEl>
                                      </p:cBhvr>
                                    </p:animEffect>
                                    <p:anim calcmode="lin" valueType="num">
                                      <p:cBhvr>
                                        <p:cTn id="36"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8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8" dur="200" accel="100000" fill="hold">
                                          <p:stCondLst>
                                            <p:cond delay="18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par>
                          <p:cTn id="39" fill="hold">
                            <p:stCondLst>
                              <p:cond delay="10000"/>
                            </p:stCondLst>
                            <p:childTnLst>
                              <p:par>
                                <p:cTn id="40" presetID="37" presetClass="entr" presetSubtype="0" fill="hold" grpId="0" nodeType="after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2000"/>
                                        <p:tgtEl>
                                          <p:spTgt spid="3">
                                            <p:txEl>
                                              <p:pRg st="5" end="5"/>
                                            </p:txEl>
                                          </p:spTgt>
                                        </p:tgtEl>
                                      </p:cBhvr>
                                    </p:animEffect>
                                    <p:anim calcmode="lin" valueType="num">
                                      <p:cBhvr>
                                        <p:cTn id="43"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8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5" dur="200" accel="100000" fill="hold">
                                          <p:stCondLst>
                                            <p:cond delay="18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in UDL</a:t>
            </a:r>
            <a:endParaRPr lang="en-US" dirty="0"/>
          </a:p>
        </p:txBody>
      </p:sp>
      <p:sp>
        <p:nvSpPr>
          <p:cNvPr id="3" name="Content Placeholder 2"/>
          <p:cNvSpPr>
            <a:spLocks noGrp="1"/>
          </p:cNvSpPr>
          <p:nvPr>
            <p:ph idx="1"/>
          </p:nvPr>
        </p:nvSpPr>
        <p:spPr/>
        <p:txBody>
          <a:bodyPr/>
          <a:lstStyle/>
          <a:p>
            <a:r>
              <a:rPr lang="en-US" dirty="0" smtClean="0"/>
              <a:t>Provides flexibility</a:t>
            </a:r>
          </a:p>
          <a:p>
            <a:r>
              <a:rPr lang="en-US" dirty="0" smtClean="0"/>
              <a:t>Manipulation of curriculum, ideas, etc. by the </a:t>
            </a:r>
            <a:r>
              <a:rPr lang="en-US" dirty="0" smtClean="0"/>
              <a:t>student</a:t>
            </a:r>
          </a:p>
          <a:p>
            <a:r>
              <a:rPr lang="en-US" dirty="0" smtClean="0"/>
              <a:t>Improved engagement</a:t>
            </a:r>
          </a:p>
          <a:p>
            <a:r>
              <a:rPr lang="en-US" dirty="0" smtClean="0"/>
              <a:t>Provides anonymity for those struggling (i.e. </a:t>
            </a:r>
            <a:r>
              <a:rPr lang="en-US" dirty="0" err="1" smtClean="0"/>
              <a:t>e</a:t>
            </a:r>
            <a:r>
              <a:rPr lang="en-US" dirty="0" smtClean="0"/>
              <a:t>-readers)</a:t>
            </a:r>
            <a:endParaRPr lang="en-US" dirty="0" smtClean="0"/>
          </a:p>
          <a:p>
            <a:endParaRPr lang="en-US" dirty="0"/>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1000"/>
                                        <p:tgtEl>
                                          <p:spTgt spid="3">
                                            <p:txEl>
                                              <p:pRg st="0" end="0"/>
                                            </p:txEl>
                                          </p:spTgt>
                                        </p:tgtEl>
                                      </p:cBhvr>
                                    </p:animEffect>
                                  </p:childTnLst>
                                </p:cTn>
                              </p:par>
                            </p:childTnLst>
                          </p:cTn>
                        </p:par>
                        <p:par>
                          <p:cTn id="12" fill="hold">
                            <p:stCondLst>
                              <p:cond delay="1000"/>
                            </p:stCondLst>
                            <p:childTnLst>
                              <p:par>
                                <p:cTn id="13" presetID="54" presetClass="entr" presetSubtype="0" accel="10000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16"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7"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8" dur="1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19" dur="1000"/>
                                        <p:tgtEl>
                                          <p:spTgt spid="3">
                                            <p:txEl>
                                              <p:pRg st="1" end="1"/>
                                            </p:txEl>
                                          </p:spTgt>
                                        </p:tgtEl>
                                      </p:cBhvr>
                                    </p:animEffect>
                                  </p:childTnLst>
                                </p:cTn>
                              </p:par>
                            </p:childTnLst>
                          </p:cTn>
                        </p:par>
                        <p:par>
                          <p:cTn id="20" fill="hold">
                            <p:stCondLst>
                              <p:cond delay="2000"/>
                            </p:stCondLst>
                            <p:childTnLst>
                              <p:par>
                                <p:cTn id="21" presetID="54" presetClass="entr" presetSubtype="0" accel="10000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4"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5"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7" dur="1000"/>
                                        <p:tgtEl>
                                          <p:spTgt spid="3">
                                            <p:txEl>
                                              <p:pRg st="2" end="2"/>
                                            </p:txEl>
                                          </p:spTgt>
                                        </p:tgtEl>
                                      </p:cBhvr>
                                    </p:animEffect>
                                  </p:childTnLst>
                                </p:cTn>
                              </p:par>
                            </p:childTnLst>
                          </p:cTn>
                        </p:par>
                        <p:par>
                          <p:cTn id="28" fill="hold">
                            <p:stCondLst>
                              <p:cond delay="3000"/>
                            </p:stCondLst>
                            <p:childTnLst>
                              <p:par>
                                <p:cTn id="29" presetID="54" presetClass="entr" presetSubtype="0" accel="10000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32"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3"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35"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 Research</a:t>
            </a:r>
            <a:endParaRPr lang="en-US" dirty="0"/>
          </a:p>
        </p:txBody>
      </p:sp>
      <p:sp>
        <p:nvSpPr>
          <p:cNvPr id="3" name="Content Placeholder 2"/>
          <p:cNvSpPr>
            <a:spLocks noGrp="1"/>
          </p:cNvSpPr>
          <p:nvPr>
            <p:ph idx="1"/>
          </p:nvPr>
        </p:nvSpPr>
        <p:spPr>
          <a:xfrm>
            <a:off x="0" y="1371600"/>
            <a:ext cx="9144000" cy="4653136"/>
          </a:xfrm>
        </p:spPr>
        <p:txBody>
          <a:bodyPr>
            <a:normAutofit/>
          </a:bodyPr>
          <a:lstStyle/>
          <a:p>
            <a:r>
              <a:rPr lang="en-US" dirty="0" smtClean="0"/>
              <a:t>Three networks work together:  Recognition, Strategic, and Affective</a:t>
            </a:r>
          </a:p>
          <a:p>
            <a:r>
              <a:rPr lang="en-US" b="1" dirty="0" smtClean="0"/>
              <a:t>Recognition</a:t>
            </a:r>
            <a:r>
              <a:rPr lang="en-US" dirty="0" smtClean="0"/>
              <a:t>:  “</a:t>
            </a:r>
            <a:r>
              <a:rPr lang="en-US" dirty="0" smtClean="0"/>
              <a:t>identify and understand information, ideas, and </a:t>
            </a:r>
            <a:r>
              <a:rPr lang="en-US" dirty="0" smtClean="0"/>
              <a:t>concepts”</a:t>
            </a:r>
          </a:p>
          <a:p>
            <a:r>
              <a:rPr lang="en-US" b="1" dirty="0" smtClean="0"/>
              <a:t>Strategic</a:t>
            </a:r>
            <a:r>
              <a:rPr lang="en-US" dirty="0" smtClean="0"/>
              <a:t>:  “networks </a:t>
            </a:r>
            <a:r>
              <a:rPr lang="en-US" dirty="0" smtClean="0"/>
              <a:t>are specialized to generate and oversee mental and motor </a:t>
            </a:r>
            <a:r>
              <a:rPr lang="en-US" dirty="0" smtClean="0"/>
              <a:t>patterns”</a:t>
            </a:r>
          </a:p>
          <a:p>
            <a:r>
              <a:rPr lang="en-US" b="1" dirty="0" smtClean="0"/>
              <a:t>Affective</a:t>
            </a:r>
            <a:r>
              <a:rPr lang="en-US" dirty="0" smtClean="0"/>
              <a:t>:  “</a:t>
            </a:r>
            <a:r>
              <a:rPr lang="en-US" dirty="0" smtClean="0"/>
              <a:t>enable us to engage with tasks and learning and with the world around </a:t>
            </a:r>
            <a:r>
              <a:rPr lang="en-US" dirty="0" smtClean="0"/>
              <a:t>us”</a:t>
            </a:r>
            <a:endParaRPr lang="en-US" dirty="0"/>
          </a:p>
        </p:txBody>
      </p:sp>
      <p:sp>
        <p:nvSpPr>
          <p:cNvPr id="4" name="TextBox 3"/>
          <p:cNvSpPr txBox="1"/>
          <p:nvPr/>
        </p:nvSpPr>
        <p:spPr>
          <a:xfrm>
            <a:off x="2367364" y="6388274"/>
            <a:ext cx="6776636" cy="369332"/>
          </a:xfrm>
          <a:prstGeom prst="rect">
            <a:avLst/>
          </a:prstGeom>
          <a:noFill/>
        </p:spPr>
        <p:txBody>
          <a:bodyPr wrap="square" rtlCol="0">
            <a:spAutoFit/>
          </a:bodyPr>
          <a:lstStyle/>
          <a:p>
            <a:r>
              <a:rPr lang="en-US" dirty="0" smtClean="0"/>
              <a:t>http://www.cast.org/teachingeverystudent/ideas/tes/chapter2_2.cfm</a:t>
            </a:r>
            <a:endParaRPr lang="en-US" dirty="0"/>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1000"/>
                                        <p:tgtEl>
                                          <p:spTgt spid="3">
                                            <p:txEl>
                                              <p:pRg st="0" end="0"/>
                                            </p:txEl>
                                          </p:spTgt>
                                        </p:tgtEl>
                                      </p:cBhvr>
                                    </p:animEffect>
                                  </p:childTnLst>
                                </p:cTn>
                              </p:par>
                            </p:childTnLst>
                          </p:cTn>
                        </p:par>
                        <p:par>
                          <p:cTn id="8" fill="hold">
                            <p:stCondLst>
                              <p:cond delay="1000"/>
                            </p:stCondLst>
                            <p:childTnLst>
                              <p:par>
                                <p:cTn id="9" presetID="14" presetClass="entr" presetSubtype="1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1" dur="1000"/>
                                        <p:tgtEl>
                                          <p:spTgt spid="3">
                                            <p:txEl>
                                              <p:pRg st="1" end="1"/>
                                            </p:txEl>
                                          </p:spTgt>
                                        </p:tgtEl>
                                      </p:cBhvr>
                                    </p:animEffect>
                                  </p:childTnLst>
                                </p:cTn>
                              </p:par>
                            </p:childTnLst>
                          </p:cTn>
                        </p:par>
                        <p:par>
                          <p:cTn id="12" fill="hold">
                            <p:stCondLst>
                              <p:cond delay="2000"/>
                            </p:stCondLst>
                            <p:childTnLst>
                              <p:par>
                                <p:cTn id="13" presetID="14"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1000"/>
                                        <p:tgtEl>
                                          <p:spTgt spid="3">
                                            <p:txEl>
                                              <p:pRg st="2" end="2"/>
                                            </p:txEl>
                                          </p:spTgt>
                                        </p:tgtEl>
                                      </p:cBhvr>
                                    </p:animEffect>
                                  </p:childTnLst>
                                </p:cTn>
                              </p:par>
                            </p:childTnLst>
                          </p:cTn>
                        </p:par>
                        <p:par>
                          <p:cTn id="16" fill="hold">
                            <p:stCondLst>
                              <p:cond delay="3000"/>
                            </p:stCondLst>
                            <p:childTnLst>
                              <p:par>
                                <p:cTn id="17" presetID="14" presetClass="entr" presetSubtype="1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9"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Methods that Support UDL</a:t>
            </a:r>
            <a:endParaRPr lang="en-US" dirty="0"/>
          </a:p>
        </p:txBody>
      </p:sp>
      <p:sp>
        <p:nvSpPr>
          <p:cNvPr id="4" name="Content Placeholder 3"/>
          <p:cNvSpPr>
            <a:spLocks noGrp="1"/>
          </p:cNvSpPr>
          <p:nvPr>
            <p:ph idx="1"/>
          </p:nvPr>
        </p:nvSpPr>
        <p:spPr>
          <a:xfrm>
            <a:off x="356235" y="1735138"/>
            <a:ext cx="8363767" cy="4646558"/>
          </a:xfrm>
        </p:spPr>
        <p:txBody>
          <a:bodyPr>
            <a:normAutofit/>
          </a:bodyPr>
          <a:lstStyle/>
          <a:p>
            <a:r>
              <a:rPr lang="en-US" b="1" dirty="0" smtClean="0"/>
              <a:t>Class Climate. </a:t>
            </a:r>
            <a:r>
              <a:rPr lang="en-US" b="1" i="1" dirty="0" smtClean="0"/>
              <a:t>Adopt practices that reflect high values with respect to both diversity and inclusiveness. Example: Put a statement on your syllabus inviting students to meet with you to discuss disability-related accommodations and other special learning needs</a:t>
            </a:r>
            <a:r>
              <a:rPr lang="en-US" b="1" i="1" dirty="0" smtClean="0"/>
              <a:t>.</a:t>
            </a:r>
          </a:p>
          <a:p>
            <a:r>
              <a:rPr lang="en-US" b="1" dirty="0" smtClean="0"/>
              <a:t>Physical Access, Usability, and Safety. </a:t>
            </a:r>
            <a:r>
              <a:rPr lang="en-US" b="1" i="1" dirty="0" smtClean="0"/>
              <a:t>Assure that activities, materials, and equipment are physically accessible to and usable by all students and that all potential student characteristics are addressed in safety considerations. Examples: Develop safety procedures for all students, including those who are blind, deaf, or wheelchair users; label safety equipment simply, in large print, and in a location viewable from a variety of angles; repeat printed directions orally.</a:t>
            </a:r>
            <a:endParaRPr lang="en-US" dirty="0"/>
          </a:p>
        </p:txBody>
      </p:sp>
      <p:sp>
        <p:nvSpPr>
          <p:cNvPr id="5" name="TextBox 4"/>
          <p:cNvSpPr txBox="1"/>
          <p:nvPr/>
        </p:nvSpPr>
        <p:spPr>
          <a:xfrm>
            <a:off x="2772435" y="6488668"/>
            <a:ext cx="7217621" cy="369332"/>
          </a:xfrm>
          <a:prstGeom prst="rect">
            <a:avLst/>
          </a:prstGeom>
          <a:noFill/>
        </p:spPr>
        <p:txBody>
          <a:bodyPr wrap="square" rtlCol="0">
            <a:spAutoFit/>
          </a:bodyPr>
          <a:lstStyle/>
          <a:p>
            <a:r>
              <a:rPr lang="en-US" dirty="0" smtClean="0"/>
              <a:t>http://</a:t>
            </a:r>
            <a:r>
              <a:rPr lang="en-US" dirty="0" err="1" smtClean="0"/>
              <a:t>www.washington.edu/doit/Faculty/Strategies/Universal</a:t>
            </a:r>
            <a:r>
              <a:rPr lang="en-US" dirty="0" smtClean="0"/>
              <a:t>/</a:t>
            </a:r>
            <a:endParaRPr lang="en-US"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box(in)">
                                      <p:cBhvr>
                                        <p:cTn id="1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321</TotalTime>
  <Words>948</Words>
  <Application>Microsoft Macintosh PowerPoint</Application>
  <PresentationFormat>On-screen Show (4:3)</PresentationFormat>
  <Paragraphs>70</Paragraphs>
  <Slides>18</Slides>
  <Notes>0</Notes>
  <HiddenSlides>0</HiddenSlides>
  <MMClips>1</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Inkwell</vt:lpstr>
      <vt:lpstr>Universal Design for Learning</vt:lpstr>
      <vt:lpstr>Why Universal Design?</vt:lpstr>
      <vt:lpstr>Slide 3</vt:lpstr>
      <vt:lpstr>Universal Design Video</vt:lpstr>
      <vt:lpstr>Three Principles of Universal Design for Learning</vt:lpstr>
      <vt:lpstr>What is Universal Design for Learning?</vt:lpstr>
      <vt:lpstr>Technology in UDL</vt:lpstr>
      <vt:lpstr>Brain Research</vt:lpstr>
      <vt:lpstr>Instructional Methods that Support UDL</vt:lpstr>
      <vt:lpstr>Instructional Methods that Support UDL</vt:lpstr>
      <vt:lpstr>Instructional Methods that Support UDL</vt:lpstr>
      <vt:lpstr>Instructional Methods that Support UDL</vt:lpstr>
      <vt:lpstr>Tools to Help Us</vt:lpstr>
      <vt:lpstr>Tools to Help Us</vt:lpstr>
      <vt:lpstr>Tools to Help Us</vt:lpstr>
      <vt:lpstr>Why should you use them?</vt:lpstr>
      <vt:lpstr>References</vt:lpstr>
      <vt:lpstr>Picture 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Design for Learning</dc:title>
  <dc:creator>Valerie Gerdes</dc:creator>
  <cp:lastModifiedBy>Valerie Gerdes</cp:lastModifiedBy>
  <cp:revision>33</cp:revision>
  <dcterms:created xsi:type="dcterms:W3CDTF">2010-11-26T14:44:58Z</dcterms:created>
  <dcterms:modified xsi:type="dcterms:W3CDTF">2010-11-26T18:56:49Z</dcterms:modified>
</cp:coreProperties>
</file>